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30"/>
  </p:notesMasterIdLst>
  <p:sldIdLst>
    <p:sldId id="256" r:id="rId2"/>
    <p:sldId id="257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72" r:id="rId11"/>
    <p:sldId id="315" r:id="rId12"/>
    <p:sldId id="275" r:id="rId13"/>
    <p:sldId id="302" r:id="rId14"/>
    <p:sldId id="301" r:id="rId15"/>
    <p:sldId id="303" r:id="rId16"/>
    <p:sldId id="304" r:id="rId17"/>
    <p:sldId id="305" r:id="rId18"/>
    <p:sldId id="306" r:id="rId19"/>
    <p:sldId id="279" r:id="rId20"/>
    <p:sldId id="281" r:id="rId21"/>
    <p:sldId id="282" r:id="rId22"/>
    <p:sldId id="316" r:id="rId23"/>
    <p:sldId id="287" r:id="rId24"/>
    <p:sldId id="312" r:id="rId25"/>
    <p:sldId id="308" r:id="rId26"/>
    <p:sldId id="313" r:id="rId27"/>
    <p:sldId id="314" r:id="rId28"/>
    <p:sldId id="309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96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846D029-FCD9-4685-B18B-FD1B8E65397D}" type="datetimeFigureOut">
              <a:rPr lang="ru-RU"/>
              <a:pPr>
                <a:defRPr/>
              </a:pPr>
              <a:t>28.03.2022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51C3BEB-66A1-49F3-A9C9-F353564CA5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8784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B0C8D10-7B0D-4D12-969A-25E39B951F25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41EAF78-79A1-42E7-8BD5-634EFCBB8718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25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04AF1-4FA2-4C52-A3CB-8AE04C0FA9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498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026EB-87BD-4D6B-8A33-74A0BCE4D5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949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F3F80-0B37-46CF-ABE8-EF0DFA0F81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592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7F6D0-8220-49FD-A631-5F959C7ED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142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411CF-DE41-4BDB-B026-08ED7DB232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165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899E4-6ACA-4EF0-ABC5-11FBD2B1FF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35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C1C94-9319-47E1-ABDB-FF509D664B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762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3E637-1353-4325-8E27-527DD44B3F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4542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46164-3853-41B8-99DA-9D4A787777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692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11C25-D563-4846-B00C-D7DFBBD4DC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017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4A567-8D6F-448E-867D-A0EC502F4A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66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F5CBE-C3D2-4DEA-8E48-06207A02A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912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6A9BA-A1FA-452D-99A3-5A718473B2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214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6C134-DC38-47E8-98CA-05AF9A8CEA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409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1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29FC63D3-C603-41B6-8695-B2E3EB2D8E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32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  <p:sldLayoutId id="2147483830" r:id="rId13"/>
    <p:sldLayoutId id="2147483831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800" smtClean="0">
                <a:solidFill>
                  <a:schemeClr val="bg1"/>
                </a:solidFill>
              </a:rPr>
              <a:t>ПОЖАРНАЯ  БЕЗОПАСНОСТЬ  </a:t>
            </a:r>
            <a:br>
              <a:rPr lang="ru-RU" altLang="ru-RU" sz="2800" smtClean="0">
                <a:solidFill>
                  <a:schemeClr val="bg1"/>
                </a:solidFill>
              </a:rPr>
            </a:br>
            <a:endParaRPr lang="ru-RU" altLang="ru-RU" sz="46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588000" y="4797425"/>
            <a:ext cx="3556000" cy="1106488"/>
          </a:xfrm>
        </p:spPr>
        <p:txBody>
          <a:bodyPr/>
          <a:lstStyle/>
          <a:p>
            <a:pPr eaLnBrk="1" hangingPunct="1"/>
            <a:endParaRPr lang="ru-RU" altLang="ru-RU" sz="1800" i="1" smtClean="0"/>
          </a:p>
        </p:txBody>
      </p:sp>
    </p:spTree>
  </p:cSld>
  <p:clrMapOvr>
    <a:masterClrMapping/>
  </p:clrMapOvr>
  <p:transition advTm="10859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428625"/>
            <a:ext cx="82296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4000" smtClean="0">
                <a:latin typeface="Times New Roman" pitchFamily="18" charset="0"/>
                <a:cs typeface="Times New Roman" pitchFamily="18" charset="0"/>
              </a:rPr>
              <a:t>Причины возникновения пожаров</a:t>
            </a:r>
            <a:br>
              <a:rPr lang="ru-RU" altLang="ru-RU" sz="40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000" smtClean="0">
                <a:latin typeface="Times New Roman" pitchFamily="18" charset="0"/>
                <a:cs typeface="Times New Roman" pitchFamily="18" charset="0"/>
              </a:rPr>
              <a:t> в учреждениях.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448175"/>
          </a:xfrm>
        </p:spPr>
        <p:txBody>
          <a:bodyPr/>
          <a:lstStyle/>
          <a:p>
            <a:pPr algn="just" eaLnBrk="1" hangingPunct="1"/>
            <a:r>
              <a:rPr lang="ru-RU" altLang="ru-RU" sz="1800" smtClean="0">
                <a:cs typeface="Times New Roman" pitchFamily="18" charset="0"/>
              </a:rPr>
              <a:t> Неисправное электрооборудование, нарушение правил эксплуатации электрических приборов и сетей, в результате чего возникают короткие замыкания, электрические дуги, переходные сопротивления, вихревые токи.</a:t>
            </a:r>
          </a:p>
          <a:p>
            <a:pPr algn="just" eaLnBrk="1" hangingPunct="1"/>
            <a:r>
              <a:rPr lang="ru-RU" altLang="ru-RU" sz="1800" smtClean="0">
                <a:cs typeface="Times New Roman" pitchFamily="18" charset="0"/>
              </a:rPr>
              <a:t> Неисправность технологического оборудования и КИП и А в результате чего образуются взрывоопасные смеси, перегрев оборудования и т.д.</a:t>
            </a:r>
          </a:p>
          <a:p>
            <a:pPr algn="just" eaLnBrk="1" hangingPunct="1"/>
            <a:r>
              <a:rPr lang="ru-RU" altLang="ru-RU" sz="1800" smtClean="0">
                <a:cs typeface="Times New Roman" pitchFamily="18" charset="0"/>
              </a:rPr>
              <a:t> Статическое электричество, возникающее в результате трения частей механизмов и при наличии пылевых частиц сгораемых материалов.</a:t>
            </a:r>
          </a:p>
          <a:p>
            <a:pPr algn="just" eaLnBrk="1" hangingPunct="1"/>
            <a:r>
              <a:rPr lang="ru-RU" altLang="ru-RU" sz="1800" smtClean="0">
                <a:cs typeface="Times New Roman" pitchFamily="18" charset="0"/>
              </a:rPr>
              <a:t> Использование открытого огня: сварочные работы, курение, использование факелов, паяльных ламп и т.д.</a:t>
            </a:r>
          </a:p>
          <a:p>
            <a:pPr algn="just" eaLnBrk="1" hangingPunct="1"/>
            <a:r>
              <a:rPr lang="ru-RU" altLang="ru-RU" sz="1800" smtClean="0">
                <a:cs typeface="Times New Roman" pitchFamily="18" charset="0"/>
              </a:rPr>
              <a:t> Самовозгорание и самовоспламенение веществ с низкими температурами возгорания и воспламенения.</a:t>
            </a:r>
          </a:p>
          <a:p>
            <a:pPr algn="just" eaLnBrk="1" hangingPunct="1"/>
            <a:r>
              <a:rPr lang="ru-RU" altLang="ru-RU" sz="1800" smtClean="0">
                <a:cs typeface="Times New Roman" pitchFamily="18" charset="0"/>
              </a:rPr>
              <a:t>  Нарушение правил пожарной безопасности.</a:t>
            </a:r>
          </a:p>
          <a:p>
            <a:pPr algn="just" eaLnBrk="1" hangingPunct="1"/>
            <a:r>
              <a:rPr lang="ru-RU" altLang="ru-RU" sz="1800" smtClean="0">
                <a:cs typeface="Times New Roman" pitchFamily="18" charset="0"/>
              </a:rPr>
              <a:t> Природные электрические разряды – молнии.</a:t>
            </a:r>
          </a:p>
        </p:txBody>
      </p:sp>
    </p:spTree>
  </p:cSld>
  <p:clrMapOvr>
    <a:masterClrMapping/>
  </p:clrMapOvr>
  <p:transition advTm="29031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mtClean="0">
                <a:latin typeface="Times New Roman" pitchFamily="18" charset="0"/>
              </a:rPr>
              <a:t>Выбор способов тушения зависит от:</a:t>
            </a:r>
            <a:endParaRPr lang="ru-RU" altLang="ru-RU" smtClean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19613"/>
          </a:xfrm>
        </p:spPr>
        <p:txBody>
          <a:bodyPr/>
          <a:lstStyle/>
          <a:p>
            <a:pPr eaLnBrk="1" hangingPunct="1">
              <a:buClr>
                <a:srgbClr val="FFFF00"/>
              </a:buClr>
              <a:buSzPct val="80000"/>
              <a:buFont typeface="Wingdings" pitchFamily="2" charset="2"/>
              <a:buChar char="ü"/>
            </a:pPr>
            <a:r>
              <a:rPr lang="ru-RU" altLang="ru-RU" smtClean="0">
                <a:cs typeface="Times New Roman" pitchFamily="18" charset="0"/>
              </a:rPr>
              <a:t>характеристики   горящих  веществ   и условий, в которых протекает  процесс  горения;</a:t>
            </a:r>
          </a:p>
          <a:p>
            <a:pPr eaLnBrk="1" hangingPunct="1">
              <a:buClr>
                <a:srgbClr val="FFFF00"/>
              </a:buClr>
              <a:buSzPct val="80000"/>
              <a:buFont typeface="Wingdings" pitchFamily="2" charset="2"/>
              <a:buChar char="ü"/>
            </a:pPr>
            <a:r>
              <a:rPr lang="ru-RU" altLang="ru-RU" smtClean="0">
                <a:cs typeface="Times New Roman" pitchFamily="18" charset="0"/>
              </a:rPr>
              <a:t>доступности зон горения, необходимости    выполнения мероприятий по подготовке</a:t>
            </a:r>
          </a:p>
          <a:p>
            <a:pPr eaLnBrk="1" hangingPunct="1">
              <a:buFontTx/>
              <a:buNone/>
            </a:pPr>
            <a:r>
              <a:rPr lang="ru-RU" altLang="ru-RU" smtClean="0">
                <a:cs typeface="Times New Roman" pitchFamily="18" charset="0"/>
              </a:rPr>
              <a:t>   к  тушению;</a:t>
            </a:r>
          </a:p>
          <a:p>
            <a:pPr eaLnBrk="1" hangingPunct="1">
              <a:buClr>
                <a:srgbClr val="FFFF00"/>
              </a:buClr>
              <a:buSzPct val="80000"/>
              <a:buFont typeface="Wingdings" pitchFamily="2" charset="2"/>
              <a:buChar char="ü"/>
            </a:pPr>
            <a:r>
              <a:rPr lang="ru-RU" altLang="ru-RU" smtClean="0">
                <a:cs typeface="Times New Roman" pitchFamily="18" charset="0"/>
              </a:rPr>
              <a:t>наличия личного состава,  огнетушащих  веществ,  материалов  и  средств.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ransition advTm="1625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929688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4000" smtClean="0">
                <a:latin typeface="Times New Roman" pitchFamily="18" charset="0"/>
                <a:cs typeface="Times New Roman" pitchFamily="18" charset="0"/>
              </a:rPr>
              <a:t>Первичные средства пожаротушения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3053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altLang="ru-RU" smtClean="0">
                <a:cs typeface="Times New Roman" pitchFamily="18" charset="0"/>
              </a:rPr>
              <a:t>Простейшим средством тушения возгораний и пожаров является </a:t>
            </a:r>
            <a:r>
              <a:rPr lang="ru-RU" altLang="ru-RU" b="1" smtClean="0">
                <a:cs typeface="Times New Roman" pitchFamily="18" charset="0"/>
              </a:rPr>
              <a:t>песок.</a:t>
            </a:r>
            <a:r>
              <a:rPr lang="ru-RU" altLang="ru-RU" smtClean="0">
                <a:cs typeface="Times New Roman" pitchFamily="18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mtClean="0">
                <a:cs typeface="Times New Roman" pitchFamily="18" charset="0"/>
              </a:rPr>
              <a:t>Наиболее распространенным и универсальным средством тушения пожара является </a:t>
            </a:r>
            <a:r>
              <a:rPr lang="ru-RU" altLang="ru-RU" b="1" smtClean="0">
                <a:cs typeface="Times New Roman" pitchFamily="18" charset="0"/>
              </a:rPr>
              <a:t>вода.</a:t>
            </a:r>
            <a:r>
              <a:rPr lang="ru-RU" altLang="ru-RU" smtClean="0">
                <a:cs typeface="Times New Roman" pitchFamily="18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mtClean="0">
                <a:cs typeface="Times New Roman" pitchFamily="18" charset="0"/>
              </a:rPr>
              <a:t>Для ликвидации пожаров в начальной стадии можно применять </a:t>
            </a:r>
            <a:r>
              <a:rPr lang="ru-RU" altLang="ru-RU" b="1" smtClean="0">
                <a:cs typeface="Times New Roman" pitchFamily="18" charset="0"/>
              </a:rPr>
              <a:t>асбестовое и войлочное полотно, грубошерстные ткани.</a:t>
            </a:r>
            <a:r>
              <a:rPr lang="ru-RU" altLang="ru-RU" smtClean="0">
                <a:cs typeface="Times New Roman" pitchFamily="18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mtClean="0">
                <a:cs typeface="Times New Roman" pitchFamily="18" charset="0"/>
              </a:rPr>
              <a:t>Особое место отводится </a:t>
            </a:r>
            <a:r>
              <a:rPr lang="ru-RU" altLang="ru-RU" b="1" smtClean="0">
                <a:cs typeface="Times New Roman" pitchFamily="18" charset="0"/>
              </a:rPr>
              <a:t>огнетушителям</a:t>
            </a:r>
            <a:r>
              <a:rPr lang="ru-RU" altLang="ru-RU" smtClean="0">
                <a:cs typeface="Times New Roman" pitchFamily="18" charset="0"/>
              </a:rPr>
              <a:t> - это современные технические устройства, предназначенные для тушения пожаров в их начальной стадии возникновения. </a:t>
            </a:r>
          </a:p>
        </p:txBody>
      </p:sp>
    </p:spTree>
  </p:cSld>
  <p:clrMapOvr>
    <a:masterClrMapping/>
  </p:clrMapOvr>
  <p:transition advTm="31078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357188" y="642938"/>
            <a:ext cx="8429625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ru-RU" altLang="ru-RU" sz="4000" b="1" u="sng">
                <a:latin typeface="Times New Roman" pitchFamily="18" charset="0"/>
                <a:cs typeface="Times New Roman" pitchFamily="18" charset="0"/>
              </a:rPr>
              <a:t>Огнетушители классифицируются:</a:t>
            </a:r>
          </a:p>
          <a:p>
            <a:pPr eaLnBrk="1" hangingPunct="1">
              <a:lnSpc>
                <a:spcPct val="120000"/>
              </a:lnSpc>
            </a:pPr>
            <a:endParaRPr lang="ru-RU" altLang="ru-RU" sz="3200" b="1" u="sng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15000"/>
              </a:lnSpc>
            </a:pPr>
            <a:r>
              <a:rPr lang="ru-RU" altLang="ru-RU" sz="3200">
                <a:latin typeface="Times New Roman" pitchFamily="18" charset="0"/>
                <a:cs typeface="Times New Roman" pitchFamily="18" charset="0"/>
              </a:rPr>
              <a:t> -   по  виду  огнетушащих  средств;</a:t>
            </a:r>
          </a:p>
          <a:p>
            <a:pPr eaLnBrk="1" hangingPunct="1">
              <a:lnSpc>
                <a:spcPct val="115000"/>
              </a:lnSpc>
            </a:pPr>
            <a:r>
              <a:rPr lang="ru-RU" altLang="ru-RU" sz="3200">
                <a:latin typeface="Times New Roman" pitchFamily="18" charset="0"/>
                <a:cs typeface="Times New Roman" pitchFamily="18" charset="0"/>
              </a:rPr>
              <a:t> -   по  объему  корпуса;</a:t>
            </a:r>
          </a:p>
          <a:p>
            <a:pPr eaLnBrk="1" hangingPunct="1">
              <a:lnSpc>
                <a:spcPct val="115000"/>
              </a:lnSpc>
            </a:pPr>
            <a:r>
              <a:rPr lang="ru-RU" altLang="ru-RU" sz="3200">
                <a:latin typeface="Times New Roman" pitchFamily="18" charset="0"/>
                <a:cs typeface="Times New Roman" pitchFamily="18" charset="0"/>
              </a:rPr>
              <a:t> -   по способу подачи огнетушащего </a:t>
            </a:r>
          </a:p>
          <a:p>
            <a:pPr eaLnBrk="1" hangingPunct="1">
              <a:lnSpc>
                <a:spcPct val="115000"/>
              </a:lnSpc>
            </a:pPr>
            <a:r>
              <a:rPr lang="ru-RU" altLang="ru-RU" sz="3200">
                <a:latin typeface="Times New Roman" pitchFamily="18" charset="0"/>
                <a:cs typeface="Times New Roman" pitchFamily="18" charset="0"/>
              </a:rPr>
              <a:t>     состава;</a:t>
            </a:r>
          </a:p>
          <a:p>
            <a:pPr eaLnBrk="1" hangingPunct="1">
              <a:lnSpc>
                <a:spcPct val="115000"/>
              </a:lnSpc>
            </a:pPr>
            <a:r>
              <a:rPr lang="ru-RU" altLang="ru-RU" sz="3200">
                <a:latin typeface="Times New Roman" pitchFamily="18" charset="0"/>
                <a:cs typeface="Times New Roman" pitchFamily="18" charset="0"/>
              </a:rPr>
              <a:t> -   по  виду  пусковых  устройств. </a:t>
            </a:r>
          </a:p>
          <a:p>
            <a:pPr eaLnBrk="1" hangingPunct="1">
              <a:lnSpc>
                <a:spcPct val="115000"/>
              </a:lnSpc>
            </a:pPr>
            <a:endParaRPr lang="ru-RU" altLang="ru-RU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15000"/>
              </a:lnSpc>
            </a:pPr>
            <a:endParaRPr lang="ru-RU" altLang="ru-RU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15000"/>
              </a:lnSpc>
            </a:pPr>
            <a:endParaRPr lang="ru-RU" altLang="ru-RU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15000"/>
              </a:lnSpc>
            </a:pPr>
            <a:endParaRPr lang="ru-RU" altLang="ru-RU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15000"/>
              </a:lnSpc>
            </a:pPr>
            <a:endParaRPr lang="ru-RU" altLang="ru-RU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15000"/>
              </a:lnSpc>
            </a:pPr>
            <a:endParaRPr lang="ru-RU" altLang="ru-RU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15000"/>
              </a:lnSpc>
            </a:pPr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11844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429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-52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-52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itchFamily="18" charset="-52"/>
              </a:rPr>
              <a:t>(</a:t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-52"/>
              </a:rPr>
            </a:br>
            <a:r>
              <a:rPr lang="ru-RU" dirty="0" smtClean="0">
                <a:latin typeface="Times New Roman" pitchFamily="18" charset="-52"/>
              </a:rPr>
              <a:t>Огнетушители углекислотные переносные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-52"/>
              </a:rPr>
              <a:t>ОУ- Огнетушители   углекислотные 2, ОУ-3, ОУ-5, ОУ-8)</a:t>
            </a:r>
            <a:endParaRPr lang="ru-RU" dirty="0">
              <a:solidFill>
                <a:schemeClr val="bg1"/>
              </a:solidFill>
              <a:latin typeface="Times New Roman" pitchFamily="18" charset="-52"/>
            </a:endParaRPr>
          </a:p>
        </p:txBody>
      </p:sp>
      <p:pic>
        <p:nvPicPr>
          <p:cNvPr id="5" name="Picture 2" descr="ОУ-0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027238"/>
            <a:ext cx="4038600" cy="3671887"/>
          </a:xfrm>
        </p:spPr>
      </p:pic>
      <p:sp>
        <p:nvSpPr>
          <p:cNvPr id="16388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662488"/>
          </a:xfrm>
        </p:spPr>
        <p:txBody>
          <a:bodyPr/>
          <a:lstStyle/>
          <a:p>
            <a:pPr eaLnBrk="1" hangingPunct="1"/>
            <a:r>
              <a:rPr lang="ru-RU" altLang="ru-RU" sz="2400" smtClean="0">
                <a:solidFill>
                  <a:srgbClr val="000000"/>
                </a:solidFill>
              </a:rPr>
              <a:t>Углекислотные огнетушители предназначены для тушения загораний различных веществ и материалов, а также электроустановок, кабелей и проводов, находящихся под напряжением до</a:t>
            </a:r>
            <a:r>
              <a:rPr lang="ru-RU" altLang="ru-RU" sz="2400" noProof="1" smtClean="0">
                <a:solidFill>
                  <a:srgbClr val="000000"/>
                </a:solidFill>
              </a:rPr>
              <a:t> 1000</a:t>
            </a:r>
            <a:r>
              <a:rPr lang="ru-RU" altLang="ru-RU" sz="2400" smtClean="0">
                <a:solidFill>
                  <a:srgbClr val="000000"/>
                </a:solidFill>
              </a:rPr>
              <a:t>В 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ransition advTm="145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214313" y="457200"/>
            <a:ext cx="8929687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mtClean="0"/>
              <a:t>Огнетушители углекислотные</a:t>
            </a:r>
          </a:p>
        </p:txBody>
      </p:sp>
      <p:pic>
        <p:nvPicPr>
          <p:cNvPr id="5" name="Picture 3" descr="ОУ-01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898650"/>
            <a:ext cx="4038600" cy="3929063"/>
          </a:xfrm>
        </p:spPr>
      </p:pic>
      <p:sp>
        <p:nvSpPr>
          <p:cNvPr id="17412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ru-RU" altLang="ru-RU" sz="2000" smtClean="0">
                <a:solidFill>
                  <a:srgbClr val="000000"/>
                </a:solidFill>
              </a:rPr>
              <a:t>Углекислотный огнетушитель </a:t>
            </a:r>
          </a:p>
          <a:p>
            <a:pPr eaLnBrk="1" hangingPunct="1"/>
            <a:r>
              <a:rPr lang="ru-RU" altLang="ru-RU" sz="2000" smtClean="0">
                <a:solidFill>
                  <a:srgbClr val="000000"/>
                </a:solidFill>
              </a:rPr>
              <a:t>Принцип действия основан на вытеснении двуокиси углерода  избыточным давлением собственных паров. При открывании запорно-пускового устройства СО</a:t>
            </a:r>
            <a:r>
              <a:rPr lang="ru-RU" altLang="ru-RU" sz="2000" baseline="-25000" smtClean="0">
                <a:solidFill>
                  <a:srgbClr val="000000"/>
                </a:solidFill>
              </a:rPr>
              <a:t>2</a:t>
            </a:r>
            <a:r>
              <a:rPr lang="ru-RU" altLang="ru-RU" sz="2000" smtClean="0">
                <a:solidFill>
                  <a:srgbClr val="000000"/>
                </a:solidFill>
              </a:rPr>
              <a:t> по сифонной трубке поступает к раструбу. СО</a:t>
            </a:r>
            <a:r>
              <a:rPr lang="ru-RU" altLang="ru-RU" sz="2000" baseline="-25000" smtClean="0">
                <a:solidFill>
                  <a:srgbClr val="000000"/>
                </a:solidFill>
              </a:rPr>
              <a:t>2</a:t>
            </a:r>
            <a:r>
              <a:rPr lang="ru-RU" altLang="ru-RU" sz="2000" smtClean="0">
                <a:solidFill>
                  <a:srgbClr val="000000"/>
                </a:solidFill>
              </a:rPr>
              <a:t> из сжиженного состояния переходит в газообразное. Углекислота, попадая на горящее вещество, изолирует его от кислорода и воздуха.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ransition advTm="837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642938" y="428625"/>
            <a:ext cx="8229600" cy="8286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3200" noProof="1" smtClean="0">
                <a:solidFill>
                  <a:srgbClr val="000000"/>
                </a:solidFill>
              </a:rPr>
              <a:t>Огнетушители </a:t>
            </a:r>
            <a:r>
              <a:rPr lang="ru-RU" altLang="ru-RU" sz="3200" smtClean="0">
                <a:solidFill>
                  <a:srgbClr val="000000"/>
                </a:solidFill>
              </a:rPr>
              <a:t>  </a:t>
            </a:r>
            <a:r>
              <a:rPr lang="ru-RU" altLang="ru-RU" sz="3200" noProof="1" smtClean="0">
                <a:solidFill>
                  <a:srgbClr val="000000"/>
                </a:solidFill>
              </a:rPr>
              <a:t>порошковые</a:t>
            </a:r>
            <a:r>
              <a:rPr lang="ru-RU" altLang="ru-RU" sz="3200" smtClean="0">
                <a:solidFill>
                  <a:srgbClr val="000000"/>
                </a:solidFill>
              </a:rPr>
              <a:t> </a:t>
            </a:r>
            <a:r>
              <a:rPr lang="ru-RU" altLang="ru-RU" sz="3200" noProof="1" smtClean="0">
                <a:solidFill>
                  <a:srgbClr val="000000"/>
                </a:solidFill>
              </a:rPr>
              <a:t> ручные</a:t>
            </a:r>
            <a:r>
              <a:rPr lang="ru-RU" altLang="ru-RU" sz="3200" smtClean="0">
                <a:solidFill>
                  <a:srgbClr val="000000"/>
                </a:solidFill>
              </a:rPr>
              <a:t/>
            </a:r>
            <a:br>
              <a:rPr lang="ru-RU" altLang="ru-RU" sz="3200" smtClean="0">
                <a:solidFill>
                  <a:srgbClr val="000000"/>
                </a:solidFill>
              </a:rPr>
            </a:br>
            <a:endParaRPr lang="ru-RU" altLang="ru-RU" sz="3200" smtClean="0"/>
          </a:p>
        </p:txBody>
      </p:sp>
      <p:pic>
        <p:nvPicPr>
          <p:cNvPr id="5" name="Picture 2" descr="ОП ручные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357313"/>
            <a:ext cx="4038600" cy="5000625"/>
          </a:xfrm>
        </p:spPr>
      </p:pic>
      <p:sp>
        <p:nvSpPr>
          <p:cNvPr id="18436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3063"/>
            <a:ext cx="4038600" cy="4929187"/>
          </a:xfrm>
        </p:spPr>
        <p:txBody>
          <a:bodyPr/>
          <a:lstStyle/>
          <a:p>
            <a:pPr eaLnBrk="1" hangingPunct="1"/>
            <a:r>
              <a:rPr lang="ru-RU" altLang="ru-RU" sz="2400" smtClean="0">
                <a:solidFill>
                  <a:srgbClr val="000000"/>
                </a:solidFill>
              </a:rPr>
              <a:t>Порошковые огнетушители предназначены для тушения пожаров твердых, жидких и газообразных веществ (в зависимости от марки используемого огнетушащего порошка), а также электроустановок, находящихся под напряжением до</a:t>
            </a:r>
            <a:r>
              <a:rPr lang="ru-RU" altLang="ru-RU" sz="2400" noProof="1" smtClean="0">
                <a:solidFill>
                  <a:srgbClr val="000000"/>
                </a:solidFill>
              </a:rPr>
              <a:t> 1000</a:t>
            </a:r>
            <a:r>
              <a:rPr lang="ru-RU" altLang="ru-RU" sz="2400" smtClean="0">
                <a:solidFill>
                  <a:srgbClr val="000000"/>
                </a:solidFill>
              </a:rPr>
              <a:t> В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ransition advTm="614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Огнетушители порошковые</a:t>
            </a:r>
            <a:r>
              <a:rPr lang="ru-RU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dirty="0"/>
          </a:p>
        </p:txBody>
      </p:sp>
      <p:pic>
        <p:nvPicPr>
          <p:cNvPr id="5" name="Picture 2" descr="ОП-03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831975"/>
            <a:ext cx="4038600" cy="4062413"/>
          </a:xfrm>
        </p:spPr>
      </p:pic>
      <p:sp>
        <p:nvSpPr>
          <p:cNvPr id="19459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57313"/>
            <a:ext cx="4038600" cy="5500687"/>
          </a:xfrm>
        </p:spPr>
        <p:txBody>
          <a:bodyPr>
            <a:normAutofit lnSpcReduction="10000"/>
          </a:bodyPr>
          <a:lstStyle/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altLang="ru-RU" sz="2000" smtClean="0">
                <a:solidFill>
                  <a:srgbClr val="000000"/>
                </a:solidFill>
              </a:rPr>
              <a:t>Принцип действия: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altLang="ru-RU" sz="2000" smtClean="0">
                <a:solidFill>
                  <a:srgbClr val="000000"/>
                </a:solidFill>
              </a:rPr>
              <a:t>При срабатывании запорно-пускового устройства прокалывается заглушка баллона с рабочим газом (углекислый газ, азот). Газ по трубке подвода поступает в нижнюю часть корпуса огнетушителя и создает избыточное давление. Порошок вытесняется по сифонной трубке в шланг к стволу. Нажимая на курок ствола, можно подавать порошок порциями. Порошок попадая на горящее вещество, изолирует его от кислорода и воздуха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altLang="ru-RU" smtClean="0"/>
          </a:p>
        </p:txBody>
      </p:sp>
    </p:spTree>
  </p:cSld>
  <p:clrMapOvr>
    <a:masterClrMapping/>
  </p:clrMapOvr>
  <p:transition advTm="531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001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3200" smtClean="0">
                <a:solidFill>
                  <a:srgbClr val="000000"/>
                </a:solidFill>
              </a:rPr>
              <a:t>Закачной   порошковый   огнетушитель </a:t>
            </a:r>
            <a:r>
              <a:rPr lang="ru-RU" altLang="ru-RU" sz="3600" smtClean="0">
                <a:solidFill>
                  <a:srgbClr val="000000"/>
                </a:solidFill>
              </a:rPr>
              <a:t/>
            </a:r>
            <a:br>
              <a:rPr lang="ru-RU" altLang="ru-RU" sz="3600" smtClean="0">
                <a:solidFill>
                  <a:srgbClr val="000000"/>
                </a:solidFill>
              </a:rPr>
            </a:br>
            <a:endParaRPr lang="ru-RU" altLang="ru-RU" smtClean="0"/>
          </a:p>
        </p:txBody>
      </p:sp>
      <p:pic>
        <p:nvPicPr>
          <p:cNvPr id="5" name="Picture 2" descr="ОП-04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lum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5500" y="1357313"/>
            <a:ext cx="3302000" cy="4929187"/>
          </a:xfrm>
        </p:spPr>
      </p:pic>
      <p:sp>
        <p:nvSpPr>
          <p:cNvPr id="2048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28750"/>
            <a:ext cx="4038600" cy="50006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2000" smtClean="0">
                <a:solidFill>
                  <a:srgbClr val="000000"/>
                </a:solidFill>
              </a:rPr>
              <a:t>Принцип действия:</a:t>
            </a:r>
          </a:p>
          <a:p>
            <a:pPr eaLnBrk="1" hangingPunct="1"/>
            <a:r>
              <a:rPr lang="ru-RU" altLang="ru-RU" sz="2000" smtClean="0">
                <a:solidFill>
                  <a:srgbClr val="000000"/>
                </a:solidFill>
              </a:rPr>
              <a:t>Рабочий газ закачан непосредственно в корпус огнетушителя. При срабатывании запорно-пускового устройства порошок вытесняется газом по сифонной трубке в шланг и к стволу-насадке или в сопло. Порошок можно подавать порциями. Он попадает на горящее вещество и изолирует его от кислорода и воздуха.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ransition advTm="523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785813"/>
            <a:ext cx="8229600" cy="8572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36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Пожарные щиты первичных средств пожаротушения</a:t>
            </a:r>
            <a:r>
              <a:rPr lang="ru-RU" altLang="ru-RU" smtClean="0">
                <a:solidFill>
                  <a:schemeClr val="hlink"/>
                </a:solidFill>
              </a:rPr>
              <a:t/>
            </a:r>
            <a:br>
              <a:rPr lang="ru-RU" altLang="ru-RU" smtClean="0">
                <a:solidFill>
                  <a:schemeClr val="hlink"/>
                </a:solidFill>
              </a:rPr>
            </a:b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Пожарный щит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lum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4313" y="1500188"/>
            <a:ext cx="8501062" cy="5189537"/>
          </a:xfrm>
        </p:spPr>
      </p:pic>
    </p:spTree>
    <p:custDataLst>
      <p:tags r:id="rId1"/>
    </p:custDataLst>
  </p:cSld>
  <p:clrMapOvr>
    <a:masterClrMapping/>
  </p:clrMapOvr>
  <p:transition advTm="2656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mtClean="0"/>
              <a:t>Цель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42938" y="1785938"/>
            <a:ext cx="4038600" cy="3886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2400" smtClean="0">
                <a:cs typeface="Times New Roman" pitchFamily="18" charset="0"/>
              </a:rPr>
              <a:t>Познакомить слушателей с вопросами пожарной безопасности, организацией противопожарной защиты учреждения и законодательно- нормативной базой действующей в этой области.</a:t>
            </a:r>
            <a:endParaRPr lang="ru-RU" altLang="ru-RU" sz="2400" b="1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altLang="ru-RU" sz="2400" smtClean="0"/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5075238" y="2195513"/>
          <a:ext cx="3184525" cy="345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CorelDRAW" r:id="rId3" imgW="3184200" imgH="3456360" progId="">
                  <p:embed/>
                </p:oleObj>
              </mc:Choice>
              <mc:Fallback>
                <p:oleObj name="CorelDRAW" r:id="rId3" imgW="3184200" imgH="345636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5238" y="2195513"/>
                        <a:ext cx="3184525" cy="3455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Tm="14875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4000" smtClean="0">
                <a:latin typeface="Times New Roman" pitchFamily="18" charset="0"/>
                <a:cs typeface="Times New Roman" pitchFamily="18" charset="0"/>
              </a:rPr>
              <a:t>Технические средства пожаротушения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altLang="ru-RU" sz="2400" smtClean="0">
                <a:cs typeface="Times New Roman" pitchFamily="18" charset="0"/>
              </a:rPr>
              <a:t>К современным </a:t>
            </a:r>
            <a:r>
              <a:rPr lang="ru-RU" altLang="ru-RU" sz="2400" b="1" smtClean="0">
                <a:cs typeface="Times New Roman" pitchFamily="18" charset="0"/>
              </a:rPr>
              <a:t>техническим средствам</a:t>
            </a:r>
            <a:r>
              <a:rPr lang="ru-RU" altLang="ru-RU" sz="2400" smtClean="0">
                <a:cs typeface="Times New Roman" pitchFamily="18" charset="0"/>
              </a:rPr>
              <a:t> пожаротушения относятся средства пожарной сигнализации и тушения пожаров. Нормами пожарной безопасности «Перечень зданий сооружений, помещений и оборудования, подлежащих защите автоматическими установками пожаротушения и автоматической пожарной сигнализации» (НПБ 110- 03) определен порядок и перечень объектов подлежащих защите вышеназванными установками.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400" smtClean="0"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400" smtClean="0">
                <a:cs typeface="Times New Roman" pitchFamily="18" charset="0"/>
              </a:rPr>
              <a:t>Технические средства противопожарной защиты и тушения пожаров включают в себя системы пожарной сигнализации и системы пожаротушения.</a:t>
            </a:r>
          </a:p>
        </p:txBody>
      </p:sp>
    </p:spTree>
  </p:cSld>
  <p:clrMapOvr>
    <a:masterClrMapping/>
  </p:clrMapOvr>
  <p:transition advTm="14985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4000" smtClean="0">
                <a:latin typeface="Times New Roman" pitchFamily="18" charset="0"/>
                <a:cs typeface="Times New Roman" pitchFamily="18" charset="0"/>
              </a:rPr>
              <a:t>Системы пожарной сигнализации (СПС)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altLang="ru-RU" sz="2400" smtClean="0">
                <a:cs typeface="Times New Roman" pitchFamily="18" charset="0"/>
              </a:rPr>
              <a:t>СПС предназначены для обнаружения в начальной стадии пожара, передачи тревожных извещений о месте и времени его возникновения. Они могут быть пожарными, реагирующими на первоначальные признаки пожара (дым, пламя, тепло) и охранно – пожарными, совмещающими охранные и пожарные функции.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400" smtClean="0">
                <a:cs typeface="Times New Roman" pitchFamily="18" charset="0"/>
              </a:rPr>
              <a:t>Установки пожарной сигнализации бывают на базе: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400" smtClean="0">
                <a:cs typeface="Times New Roman" pitchFamily="18" charset="0"/>
              </a:rPr>
              <a:t>-автоматических пожарных извещателей (дымовых, тепловых, комбинированных);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400" smtClean="0">
                <a:cs typeface="Times New Roman" pitchFamily="18" charset="0"/>
              </a:rPr>
              <a:t>-ручных пожарных извещателей;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400" smtClean="0">
                <a:cs typeface="Times New Roman" pitchFamily="18" charset="0"/>
              </a:rPr>
              <a:t>-автоматических и ручных пожарных извещателей.</a:t>
            </a:r>
          </a:p>
        </p:txBody>
      </p:sp>
    </p:spTree>
  </p:cSld>
  <p:clrMapOvr>
    <a:masterClrMapping/>
  </p:clrMapOvr>
  <p:transition advTm="20218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ctrTitle"/>
          </p:nvPr>
        </p:nvSpPr>
        <p:spPr>
          <a:xfrm>
            <a:off x="1428750" y="1828800"/>
            <a:ext cx="7562850" cy="26717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5400" smtClean="0">
                <a:solidFill>
                  <a:schemeClr val="bg1"/>
                </a:solidFill>
              </a:rPr>
              <a:t> </a:t>
            </a:r>
            <a:r>
              <a:rPr lang="ru-RU" altLang="ru-RU" sz="3200" smtClean="0">
                <a:solidFill>
                  <a:schemeClr val="bg1"/>
                </a:solidFill>
              </a:rPr>
              <a:t>ПРОТИВОПОЖАРНАЯ  ЗАЩИТА</a:t>
            </a:r>
            <a:br>
              <a:rPr lang="ru-RU" altLang="ru-RU" sz="3200" smtClean="0">
                <a:solidFill>
                  <a:schemeClr val="bg1"/>
                </a:solidFill>
              </a:rPr>
            </a:br>
            <a:r>
              <a:rPr lang="ru-RU" altLang="ru-RU" sz="3200" smtClean="0">
                <a:solidFill>
                  <a:schemeClr val="bg1"/>
                </a:solidFill>
              </a:rPr>
              <a:t>  УЧРЕЖДЕНИЯ</a:t>
            </a:r>
            <a:endParaRPr lang="ru-RU" altLang="ru-RU" sz="3200" smtClean="0"/>
          </a:p>
        </p:txBody>
      </p:sp>
      <p:sp>
        <p:nvSpPr>
          <p:cNvPr id="2457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86563" y="4267200"/>
            <a:ext cx="2205037" cy="804863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ransition advTm="18453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85813"/>
            <a:ext cx="8229600" cy="5000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mtClean="0"/>
              <a:t>Учреждение  обязано:</a:t>
            </a:r>
            <a:br>
              <a:rPr lang="ru-RU" altLang="ru-RU" smtClean="0"/>
            </a:br>
            <a:endParaRPr lang="ru-RU" altLang="ru-RU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71563"/>
            <a:ext cx="8229600" cy="542925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altLang="ru-RU" sz="2200" smtClean="0">
                <a:cs typeface="Times New Roman" pitchFamily="18" charset="0"/>
              </a:rPr>
              <a:t>Соблюдать требования пожарной безопасности, а также выполнять предписания, постановления и иные законные требования должностных лиц пожарной охраны. Основным документом, определяющим требования пожарной безопасности на предприятиях РФ являются Правила пожарной безопасности в РФ (ППБ – 01-03),  введенные в действие приказом МЧС от 18.06.03г. №313. Данные правила устанавливают требования ПБ, обязательные для выполнения всеми организациями и должностными лицами.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200" smtClean="0">
                <a:cs typeface="Times New Roman" pitchFamily="18" charset="0"/>
              </a:rPr>
              <a:t>Проводить противопожарные мероприятия направленные на создание условий обеспечивающих сведения до минимума возможности возникновения пожаров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200" smtClean="0">
                <a:cs typeface="Times New Roman" pitchFamily="18" charset="0"/>
              </a:rPr>
              <a:t>Проводить противопожарную пропаганду, а так же обучать своих работников и воспитанников мерам пожарной безопасности.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200" smtClean="0">
                <a:cs typeface="Times New Roman" pitchFamily="18" charset="0"/>
              </a:rPr>
              <a:t>Одной из важнейших обязанностей  учреждения в области  повышения пожарной безопасности, является содержание в исправном состоянии систем и средств противопожарной защиты. </a:t>
            </a:r>
          </a:p>
          <a:p>
            <a:pPr eaLnBrk="1" hangingPunct="1">
              <a:lnSpc>
                <a:spcPct val="80000"/>
              </a:lnSpc>
            </a:pPr>
            <a:endParaRPr lang="ru-RU" altLang="ru-RU" sz="2200" smtClean="0"/>
          </a:p>
        </p:txBody>
      </p:sp>
    </p:spTree>
  </p:cSld>
  <p:clrMapOvr>
    <a:masterClrMapping/>
  </p:clrMapOvr>
  <p:transition advTm="39188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715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Правила  безопасности </a:t>
            </a:r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929187"/>
          </a:xfrm>
        </p:spPr>
        <p:txBody>
          <a:bodyPr/>
          <a:lstStyle/>
          <a:p>
            <a:pPr eaLnBrk="1" hangingPunct="1"/>
            <a:r>
              <a:rPr lang="ru-RU" altLang="ru-RU" sz="2400" smtClean="0">
                <a:cs typeface="Times New Roman" pitchFamily="18" charset="0"/>
              </a:rPr>
              <a:t>Территория учреждения должна постоянно содержаться в чистое.</a:t>
            </a:r>
          </a:p>
          <a:p>
            <a:pPr eaLnBrk="1" hangingPunct="1"/>
            <a:r>
              <a:rPr lang="ru-RU" altLang="ru-RU" sz="2400" smtClean="0">
                <a:cs typeface="Times New Roman" pitchFamily="18" charset="0"/>
              </a:rPr>
              <a:t>Игровые залы и спальные помещения должны тщательно убираться и проветриваться.</a:t>
            </a:r>
          </a:p>
          <a:p>
            <a:pPr eaLnBrk="1" hangingPunct="1"/>
            <a:r>
              <a:rPr lang="ru-RU" altLang="ru-RU" sz="2400" smtClean="0">
                <a:cs typeface="Times New Roman" pitchFamily="18" charset="0"/>
              </a:rPr>
              <a:t>В помещениях связанных с пребыванием детей, ковры и паласы должны быть жестко прикреплены к полам.</a:t>
            </a:r>
          </a:p>
          <a:p>
            <a:pPr eaLnBrk="1" hangingPunct="1"/>
            <a:r>
              <a:rPr lang="ru-RU" altLang="ru-RU" sz="2400" smtClean="0">
                <a:cs typeface="Times New Roman" pitchFamily="18" charset="0"/>
              </a:rPr>
              <a:t>В чердачных помещениях не разрешается сушить белье.</a:t>
            </a:r>
          </a:p>
          <a:p>
            <a:pPr eaLnBrk="1" hangingPunct="1"/>
            <a:r>
              <a:rPr lang="ru-RU" altLang="ru-RU" sz="2400" smtClean="0">
                <a:cs typeface="Times New Roman" pitchFamily="18" charset="0"/>
              </a:rPr>
              <a:t>Двери, люки чердачных  и технических помещений должны быть постоянно закрыты на замок.</a:t>
            </a:r>
          </a:p>
          <a:p>
            <a:pPr eaLnBrk="1" hangingPunct="1"/>
            <a:r>
              <a:rPr lang="ru-RU" altLang="ru-RU" sz="2400" smtClean="0">
                <a:cs typeface="Times New Roman" pitchFamily="18" charset="0"/>
              </a:rPr>
              <a:t>На случай отключения электроэнергии у обслуживающего персонала должны быть электрические фонарики.</a:t>
            </a:r>
          </a:p>
          <a:p>
            <a:pPr eaLnBrk="1" hangingPunct="1"/>
            <a:endParaRPr lang="ru-RU" altLang="ru-RU" sz="2400" smtClean="0">
              <a:cs typeface="Times New Roman" pitchFamily="18" charset="0"/>
            </a:endParaRPr>
          </a:p>
          <a:p>
            <a:pPr eaLnBrk="1" hangingPunct="1"/>
            <a:endParaRPr lang="ru-RU" altLang="ru-RU" sz="2400" smtClean="0">
              <a:cs typeface="Times New Roman" pitchFamily="18" charset="0"/>
            </a:endParaRPr>
          </a:p>
        </p:txBody>
      </p:sp>
    </p:spTree>
  </p:cSld>
  <p:clrMapOvr>
    <a:masterClrMapping/>
  </p:clrMapOvr>
  <p:transition advTm="34312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29600" cy="7858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: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МЕРЫ  БЕЗОПАСНОСТИ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РЫ  </a:t>
            </a:r>
            <a:r>
              <a:rPr lang="ru-RU" dirty="0" smtClean="0">
                <a:solidFill>
                  <a:schemeClr val="bg1"/>
                </a:solidFill>
              </a:rPr>
              <a:t>БЕЗОПАСНОСТИ:</a:t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/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>
          <a:xfrm>
            <a:off x="457200" y="1214438"/>
            <a:ext cx="8686800" cy="5429250"/>
          </a:xfrm>
        </p:spPr>
        <p:txBody>
          <a:bodyPr/>
          <a:lstStyle/>
          <a:p>
            <a:pPr eaLnBrk="1" hangingPunct="1">
              <a:lnSpc>
                <a:spcPct val="115000"/>
              </a:lnSpc>
            </a:pPr>
            <a:r>
              <a:rPr lang="ru-RU" altLang="ru-RU" sz="2400" smtClean="0">
                <a:cs typeface="Times New Roman" pitchFamily="18" charset="0"/>
              </a:rPr>
              <a:t>Запрещается использовать неисправное электрооборудование. </a:t>
            </a:r>
          </a:p>
          <a:p>
            <a:pPr eaLnBrk="1" hangingPunct="1">
              <a:lnSpc>
                <a:spcPct val="115000"/>
              </a:lnSpc>
            </a:pPr>
            <a:r>
              <a:rPr lang="ru-RU" altLang="ru-RU" sz="2400" smtClean="0">
                <a:cs typeface="Times New Roman" pitchFamily="18" charset="0"/>
              </a:rPr>
              <a:t>Нельзя  использовать  воду  для  тушения веществ,  вступающих  с ней  в  бурную химическую  реакцию,  необесточенных  проводов,  электроприборов. </a:t>
            </a:r>
          </a:p>
          <a:p>
            <a:pPr eaLnBrk="1" hangingPunct="1">
              <a:lnSpc>
                <a:spcPct val="115000"/>
              </a:lnSpc>
            </a:pPr>
            <a:r>
              <a:rPr lang="ru-RU" altLang="ru-RU" sz="2400" smtClean="0">
                <a:cs typeface="Times New Roman" pitchFamily="18" charset="0"/>
              </a:rPr>
              <a:t>Нельзя  использовать  сырой  песок при тушении предметов, находящихся  под напряжением.</a:t>
            </a:r>
          </a:p>
          <a:p>
            <a:pPr eaLnBrk="1" hangingPunct="1">
              <a:lnSpc>
                <a:spcPct val="105000"/>
              </a:lnSpc>
            </a:pPr>
            <a:r>
              <a:rPr lang="ru-RU" altLang="ru-RU" sz="2400" smtClean="0">
                <a:cs typeface="Times New Roman" pitchFamily="18" charset="0"/>
              </a:rPr>
              <a:t>Запрещается загромождать пути эвакуации.</a:t>
            </a:r>
          </a:p>
          <a:p>
            <a:pPr eaLnBrk="1" hangingPunct="1">
              <a:lnSpc>
                <a:spcPct val="105000"/>
              </a:lnSpc>
            </a:pPr>
            <a:r>
              <a:rPr lang="ru-RU" altLang="ru-RU" sz="2400" smtClean="0">
                <a:cs typeface="Times New Roman" pitchFamily="18" charset="0"/>
              </a:rPr>
              <a:t>Размещать в подвальных помещениях легковоспламеняющиеся жидкости.</a:t>
            </a:r>
          </a:p>
          <a:p>
            <a:pPr eaLnBrk="1" hangingPunct="1">
              <a:lnSpc>
                <a:spcPct val="105000"/>
              </a:lnSpc>
            </a:pPr>
            <a:r>
              <a:rPr lang="ru-RU" altLang="ru-RU" sz="2400" smtClean="0">
                <a:cs typeface="Times New Roman" pitchFamily="18" charset="0"/>
              </a:rPr>
              <a:t>Применять на путях эвакуации горючие материалы для отделки. </a:t>
            </a:r>
          </a:p>
          <a:p>
            <a:pPr eaLnBrk="1" hangingPunct="1">
              <a:lnSpc>
                <a:spcPct val="105000"/>
              </a:lnSpc>
            </a:pPr>
            <a:endParaRPr lang="ru-RU" altLang="ru-RU" sz="2400" smtClean="0">
              <a:cs typeface="Times New Roman" pitchFamily="18" charset="0"/>
            </a:endParaRPr>
          </a:p>
          <a:p>
            <a:pPr eaLnBrk="1" hangingPunct="1">
              <a:lnSpc>
                <a:spcPct val="105000"/>
              </a:lnSpc>
            </a:pPr>
            <a:endParaRPr lang="ru-RU" altLang="ru-RU" smtClean="0">
              <a:cs typeface="Times New Roman" pitchFamily="18" charset="0"/>
            </a:endParaRPr>
          </a:p>
          <a:p>
            <a:pPr eaLnBrk="1" hangingPunct="1">
              <a:lnSpc>
                <a:spcPct val="105000"/>
              </a:lnSpc>
            </a:pPr>
            <a:endParaRPr lang="ru-RU" altLang="ru-RU" smtClean="0">
              <a:cs typeface="Times New Roman" pitchFamily="18" charset="0"/>
            </a:endParaRP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ransition advTm="32297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715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Порядок действия </a:t>
            </a:r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5214937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ru-RU" altLang="ru-RU" sz="2400" smtClean="0">
                <a:cs typeface="Times New Roman" pitchFamily="18" charset="0"/>
              </a:rPr>
              <a:t>Немедленно позвонить по телефону 01</a:t>
            </a:r>
          </a:p>
          <a:p>
            <a:pPr eaLnBrk="1" hangingPunct="1">
              <a:lnSpc>
                <a:spcPct val="105000"/>
              </a:lnSpc>
            </a:pPr>
            <a:r>
              <a:rPr lang="ru-RU" altLang="ru-RU" sz="2400" smtClean="0">
                <a:cs typeface="Times New Roman" pitchFamily="18" charset="0"/>
              </a:rPr>
              <a:t>Задействовать систему оповещения людей.</a:t>
            </a:r>
          </a:p>
          <a:p>
            <a:pPr eaLnBrk="1" hangingPunct="1">
              <a:lnSpc>
                <a:spcPct val="105000"/>
              </a:lnSpc>
            </a:pPr>
            <a:r>
              <a:rPr lang="ru-RU" altLang="ru-RU" sz="2400" smtClean="0">
                <a:cs typeface="Times New Roman" pitchFamily="18" charset="0"/>
              </a:rPr>
              <a:t>Приступить к эвакуации детей из здания.</a:t>
            </a:r>
          </a:p>
          <a:p>
            <a:pPr eaLnBrk="1" hangingPunct="1">
              <a:lnSpc>
                <a:spcPct val="105000"/>
              </a:lnSpc>
            </a:pPr>
            <a:r>
              <a:rPr lang="ru-RU" altLang="ru-RU" sz="2400" smtClean="0">
                <a:cs typeface="Times New Roman" pitchFamily="18" charset="0"/>
              </a:rPr>
              <a:t>Известить о пожаре руководителя.</a:t>
            </a:r>
          </a:p>
          <a:p>
            <a:pPr eaLnBrk="1" hangingPunct="1">
              <a:lnSpc>
                <a:spcPct val="105000"/>
              </a:lnSpc>
            </a:pPr>
            <a:r>
              <a:rPr lang="ru-RU" altLang="ru-RU" sz="2400" smtClean="0">
                <a:cs typeface="Times New Roman" pitchFamily="18" charset="0"/>
              </a:rPr>
              <a:t>Организовать встречу пожарных подразделений.</a:t>
            </a:r>
          </a:p>
          <a:p>
            <a:pPr eaLnBrk="1" hangingPunct="1">
              <a:lnSpc>
                <a:spcPct val="105000"/>
              </a:lnSpc>
            </a:pPr>
            <a:r>
              <a:rPr lang="ru-RU" altLang="ru-RU" sz="2400" smtClean="0">
                <a:cs typeface="Times New Roman" pitchFamily="18" charset="0"/>
              </a:rPr>
              <a:t>Принять меры по тушению пожара средствами пожаротушения.</a:t>
            </a:r>
          </a:p>
          <a:p>
            <a:pPr eaLnBrk="1" hangingPunct="1">
              <a:lnSpc>
                <a:spcPct val="105000"/>
              </a:lnSpc>
            </a:pPr>
            <a:r>
              <a:rPr lang="ru-RU" altLang="ru-RU" sz="2400" smtClean="0">
                <a:cs typeface="Times New Roman" pitchFamily="18" charset="0"/>
              </a:rPr>
              <a:t>Организовать по имеющимся спискам проверку наличия детей и работников.</a:t>
            </a:r>
          </a:p>
          <a:p>
            <a:pPr eaLnBrk="1" hangingPunct="1">
              <a:lnSpc>
                <a:spcPct val="105000"/>
              </a:lnSpc>
            </a:pPr>
            <a:r>
              <a:rPr lang="ru-RU" altLang="ru-RU" sz="2400" smtClean="0">
                <a:cs typeface="Times New Roman" pitchFamily="18" charset="0"/>
              </a:rPr>
              <a:t>Информировать начальника прибывшего пожарного подразделения о наличии людей. 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ransition advTm="32406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10001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При эвакуации необходимо</a:t>
            </a:r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5072063"/>
          </a:xfrm>
        </p:spPr>
        <p:txBody>
          <a:bodyPr>
            <a:normAutofit lnSpcReduction="10000"/>
          </a:bodyPr>
          <a:lstStyle/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altLang="ru-RU" sz="2400" smtClean="0">
                <a:cs typeface="Times New Roman" pitchFamily="18" charset="0"/>
              </a:rPr>
              <a:t>Начинать эвакуацию детей из помещения, где возник пожар, и смежных с ним помещений, которым угрожает опасность распространения огня и его признаков горения.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altLang="ru-RU" sz="2400" smtClean="0">
                <a:cs typeface="Times New Roman" pitchFamily="18" charset="0"/>
              </a:rPr>
              <a:t>Детей младшего возраста необходимо эвакуировать в первую очередь.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altLang="ru-RU" sz="2400" smtClean="0">
                <a:cs typeface="Times New Roman" pitchFamily="18" charset="0"/>
              </a:rPr>
              <a:t>Хорошо проверить помещения, чтобы исключить возможность пребывания в опасной зоне детей, спрятавшихся под кроватями, в шкафах и.т.д.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altLang="ru-RU" sz="2400" smtClean="0">
                <a:cs typeface="Times New Roman" pitchFamily="18" charset="0"/>
              </a:rPr>
              <a:t>Воздержаться от открывания окон, дверей, а также от разбивания стекол, во избежание распространения огня.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altLang="ru-RU" sz="2400" smtClean="0">
                <a:cs typeface="Times New Roman" pitchFamily="18" charset="0"/>
              </a:rPr>
              <a:t>Покидая помещение или здания, следует  закрывать за собой окна и двери.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altLang="ru-RU" sz="2400" smtClean="0">
              <a:cs typeface="Times New Roman" pitchFamily="18" charset="0"/>
            </a:endParaRP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altLang="ru-RU" sz="2400" smtClean="0">
              <a:cs typeface="Times New Roman" pitchFamily="18" charset="0"/>
            </a:endParaRPr>
          </a:p>
        </p:txBody>
      </p:sp>
    </p:spTree>
  </p:cSld>
  <p:clrMapOvr>
    <a:masterClrMapping/>
  </p:clrMapOvr>
  <p:transition advTm="37906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Прямоугольник 1"/>
          <p:cNvSpPr>
            <a:spLocks noChangeArrowheads="1"/>
          </p:cNvSpPr>
          <p:nvPr/>
        </p:nvSpPr>
        <p:spPr bwMode="auto">
          <a:xfrm>
            <a:off x="428625" y="571500"/>
            <a:ext cx="8143875" cy="539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4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Заключение</a:t>
            </a:r>
          </a:p>
          <a:p>
            <a:pPr algn="ctr" eaLnBrk="1" hangingPunct="1"/>
            <a:endParaRPr lang="ru-RU" altLang="ru-RU" sz="320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20000"/>
              </a:lnSpc>
            </a:pPr>
            <a:r>
              <a:rPr lang="ru-RU" altLang="ru-RU" sz="32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Из-за того, что население нашей страны недостаточно подготовлено в сфере пожарной безопасности, нет необходимого  уровня  культуры собственной  безопасности - жизнь и здоровье нас и наших детей зависят только от нашей профессиональной подготовки.</a:t>
            </a:r>
          </a:p>
        </p:txBody>
      </p:sp>
    </p:spTree>
  </p:cSld>
  <p:clrMapOvr>
    <a:masterClrMapping/>
  </p:clrMapOvr>
  <p:transition advTm="29844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642938"/>
            <a:ext cx="2808288" cy="5000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4000" smtClean="0">
                <a:latin typeface="Times New Roman" pitchFamily="18" charset="0"/>
                <a:cs typeface="Times New Roman" pitchFamily="18" charset="0"/>
              </a:rPr>
              <a:t>Введение</a:t>
            </a:r>
            <a:br>
              <a:rPr lang="ru-RU" altLang="ru-RU" sz="4000" smtClean="0">
                <a:latin typeface="Times New Roman" pitchFamily="18" charset="0"/>
                <a:cs typeface="Times New Roman" pitchFamily="18" charset="0"/>
              </a:rPr>
            </a:br>
            <a:endParaRPr lang="ru-RU" altLang="ru-RU" sz="4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214438"/>
            <a:ext cx="8229600" cy="5310187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altLang="ru-RU" sz="1600" smtClean="0"/>
              <a:t> </a:t>
            </a:r>
            <a:r>
              <a:rPr lang="ru-RU" altLang="ru-RU" sz="2000" smtClean="0">
                <a:cs typeface="Times New Roman" pitchFamily="18" charset="0"/>
              </a:rPr>
              <a:t>На территории Российской федерации каждый год происходит в среднем около 300 тысяч пожаров. Материальный ущерб от пожаров исчисляется десятками миллиардов рублей.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000" smtClean="0">
                <a:cs typeface="Times New Roman" pitchFamily="18" charset="0"/>
              </a:rPr>
              <a:t>Пожароопасная ситуация в стране сегодня возрастает, так как в промышленности, строительстве и быту применяется множество легковоспламеняющихся веществ и материалов. Используется в огромных количества нефть и нефтепродукты, природный газ. В производстве сохраняются и внедряются сложные и энергоемкие технологии, обладающие высокой потенциальной пожароопаснотью. Все это требует повышенного внимания к противопожарной защите, осторожности, высокой технологической дисциплины. Многие предприятия и иные объекты имеют свои специфические требования по обеспечению пожарной безопасности.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000" smtClean="0">
                <a:cs typeface="Times New Roman" pitchFamily="18" charset="0"/>
              </a:rPr>
              <a:t>Основным документом определяющим общие правовые, экономические и социальные основы обеспечения пожарной безопасности в Российской Федерации является Федеральный Закон «О пожарной безопасности» от 21.12.94г. №69- ФЗ.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000" smtClean="0">
                <a:cs typeface="Times New Roman" pitchFamily="18" charset="0"/>
              </a:rPr>
              <a:t>В нем определены основные понятия, используемые при изучении темы.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000" smtClean="0"/>
          </a:p>
        </p:txBody>
      </p:sp>
    </p:spTree>
  </p:cSld>
  <p:clrMapOvr>
    <a:masterClrMapping/>
  </p:clrMapOvr>
  <p:transition advTm="66016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idx="1"/>
          </p:nvPr>
        </p:nvSpPr>
        <p:spPr>
          <a:xfrm>
            <a:off x="539750" y="620713"/>
            <a:ext cx="8229600" cy="590391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altLang="ru-RU" sz="1600" b="1" smtClean="0">
                <a:cs typeface="Times New Roman" pitchFamily="18" charset="0"/>
              </a:rPr>
              <a:t>Пожарная безопасность (ПБ)</a:t>
            </a:r>
            <a:r>
              <a:rPr lang="ru-RU" altLang="ru-RU" sz="1600" smtClean="0">
                <a:cs typeface="Times New Roman" pitchFamily="18" charset="0"/>
              </a:rPr>
              <a:t> – это состояние защищенности личности, имущества, общества и государства от пожаров.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1600" b="1" smtClean="0"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smtClean="0">
                <a:cs typeface="Times New Roman" pitchFamily="18" charset="0"/>
              </a:rPr>
              <a:t>      </a:t>
            </a:r>
            <a:r>
              <a:rPr lang="ru-RU" altLang="ru-RU" sz="1600" i="1" smtClean="0">
                <a:cs typeface="Times New Roman" pitchFamily="18" charset="0"/>
              </a:rPr>
              <a:t>Обеспечение П.Б. является одной из важнейших функций государства.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1600" i="1" smtClean="0">
              <a:cs typeface="Times New Roman" pitchFamily="18" charset="0"/>
            </a:endParaRPr>
          </a:p>
          <a:p>
            <a:pPr algn="just" eaLnBrk="1" hangingPunct="1"/>
            <a:r>
              <a:rPr lang="ru-RU" altLang="ru-RU" sz="1600" b="1" smtClean="0">
                <a:cs typeface="Times New Roman" pitchFamily="18" charset="0"/>
              </a:rPr>
              <a:t>Требования пожарной безопасности –</a:t>
            </a:r>
            <a:r>
              <a:rPr lang="ru-RU" altLang="ru-RU" sz="1600" smtClean="0">
                <a:cs typeface="Times New Roman" pitchFamily="18" charset="0"/>
              </a:rPr>
              <a:t> специальные условия социального и (или) технического характера, установленные в целях обеспечения пожарной безопасности законодательством РФ, нормативными документами или уполномоченным государственным органом.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altLang="ru-RU" sz="1600" smtClean="0">
                <a:cs typeface="Times New Roman" pitchFamily="18" charset="0"/>
              </a:rPr>
              <a:t>      	Законодательство РФ в области П.Б. основывается на конституции РФ и включает в себя выше названный закон, другие законы РФ, принимаемые в соответствии с ним, а также законы и нормативные акты субъектов РФ, регулирующие вопросы пожарной безопасности.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altLang="ru-RU" sz="1600" smtClean="0">
                <a:cs typeface="Times New Roman" pitchFamily="18" charset="0"/>
              </a:rPr>
              <a:t>      	К нормативным документам по пожарной безопасности также относятся стандарты, нормы и правила пожарной безопасности, инструкции и иные документы, содержащие требования П.Б.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altLang="ru-RU" sz="1600" smtClean="0">
                <a:cs typeface="Times New Roman" pitchFamily="18" charset="0"/>
              </a:rPr>
              <a:t>      	В Российской Федерации функционирует система обеспечения пожарной безопасности, которая представляет собой совокупность сил и средств, а также мер правового, организационного, экономического, социального и научно- технического характера, направленных на борьбу с пожарами.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altLang="ru-RU" sz="1600" smtClean="0">
                <a:cs typeface="Times New Roman" pitchFamily="18" charset="0"/>
              </a:rPr>
              <a:t>      	Одним из элементов этой системы является предприятие. Обеспечение пожарной безопасности на предприятии является предметом рассмотрения данной темы.</a:t>
            </a:r>
          </a:p>
        </p:txBody>
      </p:sp>
    </p:spTree>
  </p:cSld>
  <p:clrMapOvr>
    <a:masterClrMapping/>
  </p:clrMapOvr>
  <p:transition advTm="31578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857250"/>
            <a:ext cx="4038600" cy="51435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b="1" smtClean="0"/>
              <a:t>   </a:t>
            </a:r>
            <a:r>
              <a:rPr lang="ru-RU" altLang="ru-RU" b="1" smtClean="0">
                <a:cs typeface="Times New Roman" pitchFamily="18" charset="0"/>
              </a:rPr>
              <a:t>Пожар</a:t>
            </a:r>
            <a:r>
              <a:rPr lang="ru-RU" altLang="ru-RU" smtClean="0">
                <a:cs typeface="Times New Roman" pitchFamily="18" charset="0"/>
              </a:rPr>
              <a:t> – неконтролируемое горение, причиняющее материальный ущерб, вред жизни и здоровью граждан, интересам общества и государства.</a:t>
            </a:r>
          </a:p>
        </p:txBody>
      </p:sp>
      <p:pic>
        <p:nvPicPr>
          <p:cNvPr id="20486" name="Picture 6" descr="FIRE01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76825" y="333375"/>
            <a:ext cx="3779838" cy="6337300"/>
          </a:xfrm>
        </p:spPr>
      </p:pic>
    </p:spTree>
  </p:cSld>
  <p:clrMapOvr>
    <a:masterClrMapping/>
  </p:clrMapOvr>
  <p:transition advTm="1042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4"/>
          <p:cNvSpPr>
            <a:spLocks noGrp="1" noChangeArrowheads="1"/>
          </p:cNvSpPr>
          <p:nvPr>
            <p:ph type="title"/>
          </p:nvPr>
        </p:nvSpPr>
        <p:spPr>
          <a:xfrm>
            <a:off x="500063" y="428625"/>
            <a:ext cx="82296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Классификация пожаров</a:t>
            </a:r>
          </a:p>
        </p:txBody>
      </p:sp>
      <p:grpSp>
        <p:nvGrpSpPr>
          <p:cNvPr id="2" name="Organization Chart 7"/>
          <p:cNvGrpSpPr>
            <a:grpSpLocks/>
          </p:cNvGrpSpPr>
          <p:nvPr/>
        </p:nvGrpSpPr>
        <p:grpSpPr bwMode="auto">
          <a:xfrm>
            <a:off x="0" y="1571625"/>
            <a:ext cx="9144000" cy="4857750"/>
            <a:chOff x="182" y="1152"/>
            <a:chExt cx="3264" cy="1258"/>
          </a:xfrm>
        </p:grpSpPr>
        <p:cxnSp>
          <p:nvCxnSpPr>
            <p:cNvPr id="1028" name="_s1028"/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5400000" flipH="1">
              <a:off x="2310" y="944"/>
              <a:ext cx="144" cy="1136"/>
            </a:xfrm>
            <a:prstGeom prst="bentConnector3">
              <a:avLst>
                <a:gd name="adj1" fmla="val 25264"/>
              </a:avLst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>
              <a:off x="1743" y="1511"/>
              <a:ext cx="144" cy="1"/>
            </a:xfrm>
            <a:prstGeom prst="straightConnector1">
              <a:avLst/>
            </a:prstGeom>
            <a:noFill/>
            <a:ln w="28575">
              <a:solidFill>
                <a:srgbClr val="54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" name="_s1030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1174" y="944"/>
              <a:ext cx="144" cy="1136"/>
            </a:xfrm>
            <a:prstGeom prst="bentConnector3">
              <a:avLst>
                <a:gd name="adj1" fmla="val 25264"/>
              </a:avLst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1031"/>
            <p:cNvSpPr>
              <a:spLocks noChangeArrowheads="1"/>
            </p:cNvSpPr>
            <p:nvPr/>
          </p:nvSpPr>
          <p:spPr bwMode="auto">
            <a:xfrm>
              <a:off x="1382" y="1152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9F67F"/>
                </a:gs>
                <a:gs pos="100000">
                  <a:srgbClr val="FFCC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116677" tIns="58339" rIns="116677" bIns="58339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Пожар</a:t>
              </a:r>
            </a:p>
          </p:txBody>
        </p:sp>
        <p:sp>
          <p:nvSpPr>
            <p:cNvPr id="4" name="_s1032"/>
            <p:cNvSpPr>
              <a:spLocks noChangeArrowheads="1"/>
            </p:cNvSpPr>
            <p:nvPr/>
          </p:nvSpPr>
          <p:spPr bwMode="auto">
            <a:xfrm>
              <a:off x="182" y="1584"/>
              <a:ext cx="992" cy="82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116677" tIns="58339" rIns="116677" bIns="58339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Место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нахождения</a:t>
              </a:r>
            </a:p>
          </p:txBody>
        </p:sp>
        <p:sp>
          <p:nvSpPr>
            <p:cNvPr id="5" name="_s1033"/>
            <p:cNvSpPr>
              <a:spLocks noChangeArrowheads="1"/>
            </p:cNvSpPr>
            <p:nvPr/>
          </p:nvSpPr>
          <p:spPr bwMode="auto">
            <a:xfrm>
              <a:off x="1318" y="1584"/>
              <a:ext cx="992" cy="82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116677" tIns="58339" rIns="116677" bIns="58339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Масштаб</a:t>
              </a:r>
            </a:p>
          </p:txBody>
        </p:sp>
        <p:sp>
          <p:nvSpPr>
            <p:cNvPr id="6" name="_s1034"/>
            <p:cNvSpPr>
              <a:spLocks noChangeArrowheads="1"/>
            </p:cNvSpPr>
            <p:nvPr/>
          </p:nvSpPr>
          <p:spPr bwMode="auto">
            <a:xfrm>
              <a:off x="2454" y="1584"/>
              <a:ext cx="992" cy="82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116677" tIns="58339" rIns="116677" bIns="58339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3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Характер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3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hlinkClick r:id="rId2" action="ppaction://hlinksldjump"/>
                </a:rPr>
                <a:t>горючих</a:t>
              </a:r>
              <a:endParaRPr kumimoji="0" lang="ru-RU" altLang="ru-RU" sz="23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3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веществ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23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ransition advTm="8859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Пожары по месту нахождения</a:t>
            </a:r>
          </a:p>
        </p:txBody>
      </p:sp>
      <p:graphicFrame>
        <p:nvGraphicFramePr>
          <p:cNvPr id="27718" name="Rectangle 70"/>
          <p:cNvGraphicFramePr>
            <a:graphicFrameLocks noGrp="1"/>
          </p:cNvGraphicFramePr>
          <p:nvPr>
            <p:ph sz="half" idx="1"/>
          </p:nvPr>
        </p:nvGraphicFramePr>
        <p:xfrm>
          <a:off x="457200" y="1714488"/>
          <a:ext cx="8075613" cy="4714908"/>
        </p:xfrm>
        <a:graphic>
          <a:graphicData uri="http://schemas.openxmlformats.org/drawingml/2006/table">
            <a:tbl>
              <a:tblPr/>
              <a:tblGrid>
                <a:gridCol w="4038600"/>
                <a:gridCol w="4037013"/>
              </a:tblGrid>
              <a:tr h="15716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Пожары на открытом пространстве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200">
                            <a:alpha val="64999"/>
                          </a:srgbClr>
                        </a:gs>
                        <a:gs pos="45000">
                          <a:srgbClr val="FF7A00">
                            <a:alpha val="65900"/>
                          </a:srgbClr>
                        </a:gs>
                        <a:gs pos="70000">
                          <a:srgbClr val="FF0300">
                            <a:alpha val="66400"/>
                          </a:srgbClr>
                        </a:gs>
                        <a:gs pos="100000">
                          <a:srgbClr val="4D0808">
                            <a:alpha val="67000"/>
                          </a:srgb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Пожары в ограждениях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200">
                            <a:alpha val="64999"/>
                          </a:srgbClr>
                        </a:gs>
                        <a:gs pos="45000">
                          <a:srgbClr val="FF7A00">
                            <a:alpha val="65900"/>
                          </a:srgbClr>
                        </a:gs>
                        <a:gs pos="70000">
                          <a:srgbClr val="FF0300">
                            <a:alpha val="66400"/>
                          </a:srgbClr>
                        </a:gs>
                        <a:gs pos="100000">
                          <a:srgbClr val="4D0808">
                            <a:alpha val="67000"/>
                          </a:srgbClr>
                        </a:gs>
                      </a:gsLst>
                      <a:lin ang="2700000" scaled="1"/>
                    </a:gradFill>
                  </a:tcPr>
                </a:tc>
              </a:tr>
              <a:tr h="15716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распространяющиеся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200">
                            <a:alpha val="64999"/>
                          </a:srgbClr>
                        </a:gs>
                        <a:gs pos="45000">
                          <a:srgbClr val="FF7A00">
                            <a:alpha val="65900"/>
                          </a:srgbClr>
                        </a:gs>
                        <a:gs pos="70000">
                          <a:srgbClr val="FF0300">
                            <a:alpha val="66400"/>
                          </a:srgbClr>
                        </a:gs>
                        <a:gs pos="100000">
                          <a:srgbClr val="4D0808">
                            <a:alpha val="67000"/>
                          </a:srgb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1)открытые (развиваются при полностью открытых проемах)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200">
                            <a:alpha val="64999"/>
                          </a:srgbClr>
                        </a:gs>
                        <a:gs pos="45000">
                          <a:srgbClr val="FF7A00">
                            <a:alpha val="65900"/>
                          </a:srgbClr>
                        </a:gs>
                        <a:gs pos="70000">
                          <a:srgbClr val="FF0300">
                            <a:alpha val="66400"/>
                          </a:srgbClr>
                        </a:gs>
                        <a:gs pos="100000">
                          <a:srgbClr val="4D0808">
                            <a:alpha val="67000"/>
                          </a:srgbClr>
                        </a:gs>
                      </a:gsLst>
                      <a:lin ang="2700000" scaled="1"/>
                    </a:gradFill>
                  </a:tcPr>
                </a:tc>
              </a:tr>
              <a:tr h="15716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не распространяющиеся   (локальные)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200">
                            <a:alpha val="64999"/>
                          </a:srgbClr>
                        </a:gs>
                        <a:gs pos="45000">
                          <a:srgbClr val="FF7A00">
                            <a:alpha val="65900"/>
                          </a:srgbClr>
                        </a:gs>
                        <a:gs pos="70000">
                          <a:srgbClr val="FF0300">
                            <a:alpha val="66400"/>
                          </a:srgbClr>
                        </a:gs>
                        <a:gs pos="100000">
                          <a:srgbClr val="4D0808">
                            <a:alpha val="67000"/>
                          </a:srgb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закрытые (протекают при полностью закрытых проемах)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200">
                            <a:alpha val="64999"/>
                          </a:srgbClr>
                        </a:gs>
                        <a:gs pos="45000">
                          <a:srgbClr val="FF7A00">
                            <a:alpha val="65900"/>
                          </a:srgbClr>
                        </a:gs>
                        <a:gs pos="70000">
                          <a:srgbClr val="FF0300">
                            <a:alpha val="66400"/>
                          </a:srgbClr>
                        </a:gs>
                        <a:gs pos="100000">
                          <a:srgbClr val="4D0808">
                            <a:alpha val="67000"/>
                          </a:srgbClr>
                        </a:gs>
                      </a:gsLst>
                      <a:lin ang="27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Tm="21828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Масштаб пожара</a:t>
            </a:r>
          </a:p>
        </p:txBody>
      </p:sp>
      <p:graphicFrame>
        <p:nvGraphicFramePr>
          <p:cNvPr id="30750" name="Rectangle 30"/>
          <p:cNvGraphicFramePr>
            <a:graphicFrameLocks noGrp="1"/>
          </p:cNvGraphicFramePr>
          <p:nvPr>
            <p:ph sz="quarter" idx="1"/>
          </p:nvPr>
        </p:nvGraphicFramePr>
        <p:xfrm>
          <a:off x="457200" y="1643063"/>
          <a:ext cx="8218488" cy="4500562"/>
        </p:xfrm>
        <a:graphic>
          <a:graphicData uri="http://schemas.openxmlformats.org/drawingml/2006/table">
            <a:tbl>
              <a:tblPr/>
              <a:tblGrid>
                <a:gridCol w="2170113"/>
                <a:gridCol w="6048375"/>
              </a:tblGrid>
              <a:tr h="149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Отдельные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200">
                            <a:alpha val="70000"/>
                          </a:srgbClr>
                        </a:gs>
                        <a:gs pos="45000">
                          <a:srgbClr val="FF7A00">
                            <a:alpha val="70000"/>
                          </a:srgbClr>
                        </a:gs>
                        <a:gs pos="70000">
                          <a:srgbClr val="FF0300">
                            <a:alpha val="70000"/>
                          </a:srgbClr>
                        </a:gs>
                        <a:gs pos="100000">
                          <a:srgbClr val="4D0808">
                            <a:alpha val="70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зданиях и сооружениях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(несколько отдельных пожаров объединяют в группы отдельных пожаров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200">
                            <a:alpha val="70000"/>
                          </a:srgbClr>
                        </a:gs>
                        <a:gs pos="45000">
                          <a:srgbClr val="FF7A00">
                            <a:alpha val="70000"/>
                          </a:srgbClr>
                        </a:gs>
                        <a:gs pos="70000">
                          <a:srgbClr val="FF0300">
                            <a:alpha val="70000"/>
                          </a:srgbClr>
                        </a:gs>
                        <a:gs pos="100000">
                          <a:srgbClr val="4D0808">
                            <a:alpha val="70000"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1501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Сплошные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200">
                            <a:alpha val="70000"/>
                          </a:srgbClr>
                        </a:gs>
                        <a:gs pos="45000">
                          <a:srgbClr val="FF7A00">
                            <a:alpha val="70000"/>
                          </a:srgbClr>
                        </a:gs>
                        <a:gs pos="70000">
                          <a:srgbClr val="FF0300">
                            <a:alpha val="70000"/>
                          </a:srgbClr>
                        </a:gs>
                        <a:gs pos="100000">
                          <a:srgbClr val="4D0808">
                            <a:alpha val="70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Когда отдельные пожары сливаются в один общий, при этом горят более 50% застройки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200">
                            <a:alpha val="70000"/>
                          </a:srgbClr>
                        </a:gs>
                        <a:gs pos="45000">
                          <a:srgbClr val="FF7A00">
                            <a:alpha val="70000"/>
                          </a:srgbClr>
                        </a:gs>
                        <a:gs pos="70000">
                          <a:srgbClr val="FF0300">
                            <a:alpha val="70000"/>
                          </a:srgbClr>
                        </a:gs>
                        <a:gs pos="100000">
                          <a:srgbClr val="4D0808">
                            <a:alpha val="70000"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149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Массовые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200">
                            <a:alpha val="70000"/>
                          </a:srgbClr>
                        </a:gs>
                        <a:gs pos="45000">
                          <a:srgbClr val="FF7A00">
                            <a:alpha val="70000"/>
                          </a:srgbClr>
                        </a:gs>
                        <a:gs pos="70000">
                          <a:srgbClr val="FF0300">
                            <a:alpha val="70000"/>
                          </a:srgbClr>
                        </a:gs>
                        <a:gs pos="100000">
                          <a:srgbClr val="4D0808">
                            <a:alpha val="70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Совокупность отдельных и сплошных пожаров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200">
                            <a:alpha val="70000"/>
                          </a:srgbClr>
                        </a:gs>
                        <a:gs pos="45000">
                          <a:srgbClr val="FF7A00">
                            <a:alpha val="70000"/>
                          </a:srgbClr>
                        </a:gs>
                        <a:gs pos="70000">
                          <a:srgbClr val="FF0300">
                            <a:alpha val="70000"/>
                          </a:srgbClr>
                        </a:gs>
                        <a:gs pos="100000">
                          <a:srgbClr val="4D0808">
                            <a:alpha val="70000"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Tm="25313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7921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Характер горючих веществ</a:t>
            </a:r>
          </a:p>
        </p:txBody>
      </p:sp>
      <p:graphicFrame>
        <p:nvGraphicFramePr>
          <p:cNvPr id="32822" name="Rectangle 54"/>
          <p:cNvGraphicFramePr>
            <a:graphicFrameLocks noGrp="1"/>
          </p:cNvGraphicFramePr>
          <p:nvPr>
            <p:ph idx="1"/>
          </p:nvPr>
        </p:nvGraphicFramePr>
        <p:xfrm>
          <a:off x="395288" y="981075"/>
          <a:ext cx="8462962" cy="5448300"/>
        </p:xfrm>
        <a:graphic>
          <a:graphicData uri="http://schemas.openxmlformats.org/drawingml/2006/table">
            <a:tbl>
              <a:tblPr/>
              <a:tblGrid>
                <a:gridCol w="1775890"/>
                <a:gridCol w="6687072"/>
              </a:tblGrid>
              <a:tr h="1648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 А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200">
                            <a:alpha val="70000"/>
                          </a:srgbClr>
                        </a:gs>
                        <a:gs pos="45000">
                          <a:srgbClr val="FF7A00">
                            <a:alpha val="70000"/>
                          </a:srgbClr>
                        </a:gs>
                        <a:gs pos="70000">
                          <a:srgbClr val="FF0300">
                            <a:alpha val="70000"/>
                          </a:srgbClr>
                        </a:gs>
                        <a:gs pos="100000">
                          <a:srgbClr val="4D0808">
                            <a:alpha val="70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пожары твердых веществ,  в основном органического происхождения, горение которых сопровождается тлением (древесина, текстиль, бумага)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200">
                            <a:alpha val="70000"/>
                          </a:srgbClr>
                        </a:gs>
                        <a:gs pos="45000">
                          <a:srgbClr val="FF7A00">
                            <a:alpha val="70000"/>
                          </a:srgbClr>
                        </a:gs>
                        <a:gs pos="70000">
                          <a:srgbClr val="FF0300">
                            <a:alpha val="70000"/>
                          </a:srgbClr>
                        </a:gs>
                        <a:gs pos="100000">
                          <a:srgbClr val="4D0808">
                            <a:alpha val="70000"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9500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200">
                            <a:alpha val="70000"/>
                          </a:srgbClr>
                        </a:gs>
                        <a:gs pos="45000">
                          <a:srgbClr val="FF7A00">
                            <a:alpha val="70000"/>
                          </a:srgbClr>
                        </a:gs>
                        <a:gs pos="70000">
                          <a:srgbClr val="FF0300">
                            <a:alpha val="70000"/>
                          </a:srgbClr>
                        </a:gs>
                        <a:gs pos="100000">
                          <a:srgbClr val="4D0808">
                            <a:alpha val="70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пожары горючих жидкостей или плавящихся твердых веществ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200">
                            <a:alpha val="70000"/>
                          </a:srgbClr>
                        </a:gs>
                        <a:gs pos="45000">
                          <a:srgbClr val="FF7A00">
                            <a:alpha val="70000"/>
                          </a:srgbClr>
                        </a:gs>
                        <a:gs pos="70000">
                          <a:srgbClr val="FF0300">
                            <a:alpha val="70000"/>
                          </a:srgbClr>
                        </a:gs>
                        <a:gs pos="100000">
                          <a:srgbClr val="4D0808">
                            <a:alpha val="70000"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9500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200">
                            <a:alpha val="70000"/>
                          </a:srgbClr>
                        </a:gs>
                        <a:gs pos="45000">
                          <a:srgbClr val="FF7A00">
                            <a:alpha val="70000"/>
                          </a:srgbClr>
                        </a:gs>
                        <a:gs pos="70000">
                          <a:srgbClr val="FF0300">
                            <a:alpha val="70000"/>
                          </a:srgbClr>
                        </a:gs>
                        <a:gs pos="100000">
                          <a:srgbClr val="4D0808">
                            <a:alpha val="70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пожары горючих газов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200">
                            <a:alpha val="70000"/>
                          </a:srgbClr>
                        </a:gs>
                        <a:gs pos="45000">
                          <a:srgbClr val="FF7A00">
                            <a:alpha val="70000"/>
                          </a:srgbClr>
                        </a:gs>
                        <a:gs pos="70000">
                          <a:srgbClr val="FF0300">
                            <a:alpha val="70000"/>
                          </a:srgbClr>
                        </a:gs>
                        <a:gs pos="100000">
                          <a:srgbClr val="4D0808">
                            <a:alpha val="70000"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9500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200">
                            <a:alpha val="70000"/>
                          </a:srgbClr>
                        </a:gs>
                        <a:gs pos="45000">
                          <a:srgbClr val="FF7A00">
                            <a:alpha val="70000"/>
                          </a:srgbClr>
                        </a:gs>
                        <a:gs pos="70000">
                          <a:srgbClr val="FF0300">
                            <a:alpha val="70000"/>
                          </a:srgbClr>
                        </a:gs>
                        <a:gs pos="100000">
                          <a:srgbClr val="4D0808">
                            <a:alpha val="70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пожары металлов и их сплавов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200">
                            <a:alpha val="70000"/>
                          </a:srgbClr>
                        </a:gs>
                        <a:gs pos="45000">
                          <a:srgbClr val="FF7A00">
                            <a:alpha val="70000"/>
                          </a:srgbClr>
                        </a:gs>
                        <a:gs pos="70000">
                          <a:srgbClr val="FF0300">
                            <a:alpha val="70000"/>
                          </a:srgbClr>
                        </a:gs>
                        <a:gs pos="100000">
                          <a:srgbClr val="4D0808">
                            <a:alpha val="70000"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9500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200">
                            <a:alpha val="70000"/>
                          </a:srgbClr>
                        </a:gs>
                        <a:gs pos="45000">
                          <a:srgbClr val="FF7A00">
                            <a:alpha val="70000"/>
                          </a:srgbClr>
                        </a:gs>
                        <a:gs pos="70000">
                          <a:srgbClr val="FF0300">
                            <a:alpha val="70000"/>
                          </a:srgbClr>
                        </a:gs>
                        <a:gs pos="100000">
                          <a:srgbClr val="4D0808">
                            <a:alpha val="70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пожары, связанные с горением электроустановок (под напряжением)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200">
                            <a:alpha val="70000"/>
                          </a:srgbClr>
                        </a:gs>
                        <a:gs pos="45000">
                          <a:srgbClr val="FF7A00">
                            <a:alpha val="70000"/>
                          </a:srgbClr>
                        </a:gs>
                        <a:gs pos="70000">
                          <a:srgbClr val="FF0300">
                            <a:alpha val="70000"/>
                          </a:srgbClr>
                        </a:gs>
                        <a:gs pos="100000">
                          <a:srgbClr val="4D0808">
                            <a:alpha val="70000"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Tm="21781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954</TotalTime>
  <Words>1473</Words>
  <Application>Microsoft Office PowerPoint</Application>
  <PresentationFormat>Экран (4:3)</PresentationFormat>
  <Paragraphs>151</Paragraphs>
  <Slides>28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6" baseType="lpstr">
      <vt:lpstr>Arial</vt:lpstr>
      <vt:lpstr>Times New Roman</vt:lpstr>
      <vt:lpstr>Wingdings 2</vt:lpstr>
      <vt:lpstr>Wingdings</vt:lpstr>
      <vt:lpstr>Wingdings 3</vt:lpstr>
      <vt:lpstr>Calibri</vt:lpstr>
      <vt:lpstr>Апекс</vt:lpstr>
      <vt:lpstr>CorelDRAW</vt:lpstr>
      <vt:lpstr>ПОЖАРНАЯ  БЕЗОПАСНОСТЬ   </vt:lpstr>
      <vt:lpstr>Цель</vt:lpstr>
      <vt:lpstr>Введение </vt:lpstr>
      <vt:lpstr>Презентация PowerPoint</vt:lpstr>
      <vt:lpstr>Презентация PowerPoint</vt:lpstr>
      <vt:lpstr>Классификация пожаров</vt:lpstr>
      <vt:lpstr>Пожары по месту нахождения</vt:lpstr>
      <vt:lpstr>Масштаб пожара</vt:lpstr>
      <vt:lpstr>Характер горючих веществ</vt:lpstr>
      <vt:lpstr>Причины возникновения пожаров  в учреждениях.</vt:lpstr>
      <vt:lpstr>Выбор способов тушения зависит от:</vt:lpstr>
      <vt:lpstr>Первичные средства пожаротушения </vt:lpstr>
      <vt:lpstr>Презентация PowerPoint</vt:lpstr>
      <vt:lpstr> ( Огнетушители углекислотные переносные ОУ- Огнетушители   углекислотные 2, ОУ-3, ОУ-5, ОУ-8)</vt:lpstr>
      <vt:lpstr>Огнетушители углекислотные</vt:lpstr>
      <vt:lpstr>Огнетушители   порошковые  ручные </vt:lpstr>
      <vt:lpstr>Огнетушители порошковые </vt:lpstr>
      <vt:lpstr>Закачной   порошковый   огнетушитель  </vt:lpstr>
      <vt:lpstr>Пожарные щиты первичных средств пожаротушения </vt:lpstr>
      <vt:lpstr>Технические средства пожаротушения </vt:lpstr>
      <vt:lpstr>Системы пожарной сигнализации (СПС) </vt:lpstr>
      <vt:lpstr> ПРОТИВОПОЖАРНАЯ  ЗАЩИТА   УЧРЕЖДЕНИЯ</vt:lpstr>
      <vt:lpstr>Учреждение  обязано: </vt:lpstr>
      <vt:lpstr>Правила  безопасности </vt:lpstr>
      <vt:lpstr>: ЕМЕРЫ  БЕЗОПАСНОСТИРЫ  БЕЗОПАСНОСТИ: </vt:lpstr>
      <vt:lpstr>Порядок действия </vt:lpstr>
      <vt:lpstr>При эвакуации необходимо</vt:lpstr>
      <vt:lpstr>Презентация PowerPoint</vt:lpstr>
    </vt:vector>
  </TitlesOfParts>
  <Company>14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ПОЖАРНАЯ  БЕЗОПАСНОСТЬ  И ПРОТИВОПОЖАРНАЯ  ЗАЩИТА ОРГАНИЗАЦИЙ</dc:title>
  <dc:creator>Я</dc:creator>
  <cp:lastModifiedBy>User</cp:lastModifiedBy>
  <cp:revision>95</cp:revision>
  <dcterms:created xsi:type="dcterms:W3CDTF">2005-05-17T12:59:21Z</dcterms:created>
  <dcterms:modified xsi:type="dcterms:W3CDTF">2022-03-28T08:57:11Z</dcterms:modified>
</cp:coreProperties>
</file>